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20" r:id="rId3"/>
    <p:sldId id="324" r:id="rId4"/>
    <p:sldId id="323" r:id="rId5"/>
    <p:sldId id="321" r:id="rId6"/>
    <p:sldId id="322" r:id="rId7"/>
  </p:sldIdLst>
  <p:sldSz cx="9144000" cy="5143500" type="screen16x9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349" autoAdjust="0"/>
  </p:normalViewPr>
  <p:slideViewPr>
    <p:cSldViewPr>
      <p:cViewPr>
        <p:scale>
          <a:sx n="100" d="100"/>
          <a:sy n="100" d="100"/>
        </p:scale>
        <p:origin x="-30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8675C1-063F-4D47-9C12-E19495D35A7D}" type="datetimeFigureOut">
              <a:rPr lang="en-US"/>
              <a:pPr>
                <a:defRPr/>
              </a:pPr>
              <a:t>8/8/2013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552A2B-401D-469A-B2EE-7C2C5422F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65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ceholder 1026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ceholder 102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D6C947DF-9D07-4D5C-9355-189231A536A3}" type="slidenum">
              <a:rPr lang="en-US" sz="1200"/>
              <a:pPr algn="r" defTabSz="931863" eaLnBrk="0" hangingPunct="0"/>
              <a:t>2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The panel suggests purposes, both by exercising with the 3 questions and by mentioning possible goals of the model. Watch the video a second time, and try to find out which questions the kwik kwek and kwek ask, which goals they suggest, and whether or not these are consistent.</a:t>
            </a:r>
          </a:p>
          <a:p>
            <a:pPr>
              <a:spcBef>
                <a:spcPct val="0"/>
              </a:spcBef>
            </a:pPr>
            <a:r>
              <a:rPr lang="nl-NL" smtClean="0"/>
              <a:t>After having do that, I ask you to press the pauze-button on this video and try to answer for yourself what, in the case of streetlamps, the purposes from the given list would mean.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D6C947DF-9D07-4D5C-9355-189231A536A3}" type="slidenum">
              <a:rPr lang="en-US" sz="1200"/>
              <a:pPr algn="r" defTabSz="931863" eaLnBrk="0" hangingPunct="0"/>
              <a:t>3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dirty="0" smtClean="0"/>
              <a:t>The panel </a:t>
            </a:r>
            <a:r>
              <a:rPr lang="nl-NL" dirty="0" err="1" smtClean="0"/>
              <a:t>suggests</a:t>
            </a:r>
            <a:r>
              <a:rPr lang="nl-NL" dirty="0" smtClean="0"/>
              <a:t> </a:t>
            </a:r>
            <a:r>
              <a:rPr lang="nl-NL" dirty="0" err="1" smtClean="0"/>
              <a:t>purposes</a:t>
            </a:r>
            <a:r>
              <a:rPr lang="nl-NL" dirty="0" smtClean="0"/>
              <a:t>, </a:t>
            </a:r>
            <a:r>
              <a:rPr lang="nl-NL" dirty="0" err="1" smtClean="0"/>
              <a:t>both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exercising</a:t>
            </a:r>
            <a:r>
              <a:rPr lang="nl-NL" dirty="0" smtClean="0"/>
              <a:t> with the 3 </a:t>
            </a:r>
            <a:r>
              <a:rPr lang="nl-NL" dirty="0" err="1" smtClean="0"/>
              <a:t>questions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mentioning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 goals of the model. Watch the video a second time,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try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find</a:t>
            </a:r>
            <a:r>
              <a:rPr lang="nl-NL" dirty="0" smtClean="0"/>
              <a:t> out </a:t>
            </a:r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kwik kwek </a:t>
            </a:r>
            <a:r>
              <a:rPr lang="nl-NL" dirty="0" err="1" smtClean="0"/>
              <a:t>and</a:t>
            </a:r>
            <a:r>
              <a:rPr lang="nl-NL" dirty="0" smtClean="0"/>
              <a:t> kwek </a:t>
            </a:r>
            <a:r>
              <a:rPr lang="nl-NL" dirty="0" err="1" smtClean="0"/>
              <a:t>ask</a:t>
            </a:r>
            <a:r>
              <a:rPr lang="nl-NL" dirty="0" smtClean="0"/>
              <a:t>, </a:t>
            </a:r>
            <a:r>
              <a:rPr lang="nl-NL" dirty="0" err="1" smtClean="0"/>
              <a:t>which</a:t>
            </a:r>
            <a:r>
              <a:rPr lang="nl-NL" dirty="0" smtClean="0"/>
              <a:t> goals </a:t>
            </a:r>
            <a:r>
              <a:rPr lang="nl-NL" dirty="0" err="1" smtClean="0"/>
              <a:t>they</a:t>
            </a:r>
            <a:r>
              <a:rPr lang="nl-NL" dirty="0" smtClean="0"/>
              <a:t> </a:t>
            </a:r>
            <a:r>
              <a:rPr lang="nl-NL" dirty="0" err="1" smtClean="0"/>
              <a:t>suggest</a:t>
            </a:r>
            <a:r>
              <a:rPr lang="nl-NL" dirty="0" smtClean="0"/>
              <a:t>,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whether</a:t>
            </a:r>
            <a:r>
              <a:rPr lang="nl-NL" dirty="0" smtClean="0"/>
              <a:t> or not these are consistent.</a:t>
            </a:r>
          </a:p>
          <a:p>
            <a:pPr>
              <a:spcBef>
                <a:spcPct val="0"/>
              </a:spcBef>
            </a:pPr>
            <a:r>
              <a:rPr lang="nl-NL" dirty="0" err="1" smtClean="0"/>
              <a:t>After</a:t>
            </a:r>
            <a:r>
              <a:rPr lang="nl-NL" dirty="0" smtClean="0"/>
              <a:t> </a:t>
            </a:r>
            <a:r>
              <a:rPr lang="nl-NL" dirty="0" err="1" smtClean="0"/>
              <a:t>having</a:t>
            </a:r>
            <a:r>
              <a:rPr lang="nl-NL" dirty="0" smtClean="0"/>
              <a:t> do </a:t>
            </a:r>
            <a:r>
              <a:rPr lang="nl-NL" dirty="0" err="1" smtClean="0"/>
              <a:t>that</a:t>
            </a:r>
            <a:r>
              <a:rPr lang="nl-NL" dirty="0" smtClean="0"/>
              <a:t>, I </a:t>
            </a:r>
            <a:r>
              <a:rPr lang="nl-NL" dirty="0" err="1" smtClean="0"/>
              <a:t>ask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press</a:t>
            </a:r>
            <a:r>
              <a:rPr lang="nl-NL" dirty="0" smtClean="0"/>
              <a:t> the pauze-button on </a:t>
            </a:r>
            <a:r>
              <a:rPr lang="nl-NL" dirty="0" err="1" smtClean="0"/>
              <a:t>this</a:t>
            </a:r>
            <a:r>
              <a:rPr lang="nl-NL" dirty="0" smtClean="0"/>
              <a:t> video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try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answer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yourself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, in the case of </a:t>
            </a:r>
            <a:r>
              <a:rPr lang="nl-NL" dirty="0" err="1" smtClean="0"/>
              <a:t>streetlamps</a:t>
            </a:r>
            <a:r>
              <a:rPr lang="nl-NL" dirty="0" smtClean="0"/>
              <a:t>, the </a:t>
            </a:r>
            <a:r>
              <a:rPr lang="nl-NL" dirty="0" err="1" smtClean="0"/>
              <a:t>purposes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the </a:t>
            </a:r>
            <a:r>
              <a:rPr lang="nl-NL" dirty="0" err="1" smtClean="0"/>
              <a:t>given</a:t>
            </a:r>
            <a:r>
              <a:rPr lang="nl-NL" dirty="0" smtClean="0"/>
              <a:t> list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mean</a:t>
            </a:r>
            <a:r>
              <a:rPr lang="nl-NL" dirty="0" smtClean="0"/>
              <a:t>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6F86BDB0-8616-4549-B987-0C1944F6648A}" type="slidenum">
              <a:rPr lang="en-US" sz="1200"/>
              <a:pPr algn="r" defTabSz="931863" eaLnBrk="0" hangingPunct="0"/>
              <a:t>4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BEAD57EF-F373-43FD-88E8-1516CAAD4D81}" type="slidenum">
              <a:rPr lang="en-US" sz="1200"/>
              <a:pPr algn="r" defTabSz="931863" eaLnBrk="0" hangingPunct="0"/>
              <a:t>5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b">
            <a:prstTxWarp prst="textNoShape">
              <a:avLst/>
            </a:prstTxWarp>
          </a:bodyPr>
          <a:lstStyle/>
          <a:p>
            <a:pPr algn="r" defTabSz="931863" eaLnBrk="0" hangingPunct="0"/>
            <a:fld id="{3E7EAFC9-95AD-4433-BE05-ACC54E2C838A}" type="slidenum">
              <a:rPr lang="en-US" sz="1200"/>
              <a:pPr algn="r" defTabSz="931863" eaLnBrk="0" hangingPunct="0"/>
              <a:t>6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No we go back to the scene; let us try to find out the purpose for the street lamp model. </a:t>
            </a:r>
          </a:p>
          <a:p>
            <a:pPr>
              <a:spcBef>
                <a:spcPct val="0"/>
              </a:spcBef>
            </a:pPr>
            <a:r>
              <a:rPr lang="nl-NL" smtClean="0"/>
              <a:t>1. who are the stakeholders (answer: road owner and the drivers – namely: the road owner has to pay for the energy; the drivers because of visibility conditions)</a:t>
            </a:r>
          </a:p>
          <a:p>
            <a:pPr>
              <a:spcBef>
                <a:spcPct val="0"/>
              </a:spcBef>
            </a:pPr>
            <a:r>
              <a:rPr lang="nl-NL" smtClean="0"/>
              <a:t>2. what are the answers to The Three Questions: ‘yes’ (we expect that we will have something to choose); ‘yes’ (we expect thaqt our model is going to produce numbers representing the energy costs and visibility conditions); and ‘value’ because we aim to achive an improvement in terms of energy use and safety.</a:t>
            </a:r>
          </a:p>
          <a:p>
            <a:pPr>
              <a:spcBef>
                <a:spcPct val="0"/>
              </a:spcBef>
            </a:pPr>
            <a:r>
              <a:rPr lang="nl-NL" smtClean="0"/>
              <a:t>3 Therefore we conclude that the purpose of our model is going to be to optimize … something. Later we will see what exactly is to be optimized.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727EE-B5DA-4F8A-829E-CDC0DA40030B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C02F-1AAE-4CF3-BBA2-864F690CE6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80CA0-EAD0-4F44-8991-36D5F2E425C3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6817-9CDE-4D71-95A0-46B48898E3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3F2E7-4966-4322-9604-BD2E1C38F18C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B28C-B010-426C-B4EE-251E73CCC2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F4C80-7367-49FF-8E7B-53DBC77555D2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C32AB-813A-4620-B901-E7E29C7CB8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8224A-0A63-4277-8C54-95240CEBA069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90C7-21E5-4A8A-BB17-E20B5F6943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1385A-09A7-4D7D-AB6D-E2DB3B3CD456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BCD1-46B4-4D47-A339-834E7D1120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0929E-2101-4032-86E9-40DC727044AB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FE3B3-94C5-45B6-A726-076EE2385B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78AD1-FC84-44CF-A663-999B1AF04A48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DC1F6-6F4A-4ED9-95A7-B4734D0D1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8B7A-8178-4121-85DD-4E0D35CCD30D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C1846-E19C-41E0-A4E1-D5010F4AC4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6A36-F437-4D6D-8BC3-728A7FED9D0E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827F-9495-45E6-863D-B97791CD6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CC305-14AD-4166-8C51-8339DC6299B6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CBF0-CB74-4BCF-9A2C-CE5821C04F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9D10E6-1B5B-4077-A1E0-C9C283367ABC}" type="datetimeFigureOut">
              <a:rPr lang="en-GB"/>
              <a:pPr>
                <a:defRPr/>
              </a:pPr>
              <a:t>08/08/2013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8695A9E-E069-4088-90AD-0C0693D926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GB" smtClean="0"/>
              <a:t>A core Course on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err="1">
                <a:ea typeface="+mn-ea"/>
                <a:cs typeface="+mn-cs"/>
              </a:rPr>
              <a:t>Introduction</a:t>
            </a:r>
            <a:r>
              <a:rPr lang="nl-NL" sz="1600" dirty="0">
                <a:ea typeface="+mn-ea"/>
                <a:cs typeface="+mn-cs"/>
              </a:rPr>
              <a:t> </a:t>
            </a:r>
            <a:r>
              <a:rPr lang="nl-NL" sz="1600" dirty="0" err="1">
                <a:ea typeface="+mn-ea"/>
                <a:cs typeface="+mn-cs"/>
              </a:rPr>
              <a:t>to</a:t>
            </a:r>
            <a:r>
              <a:rPr lang="nl-NL" sz="1600" dirty="0">
                <a:ea typeface="+mn-ea"/>
                <a:cs typeface="+mn-cs"/>
              </a:rPr>
              <a:t> Modeling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>
                <a:ea typeface="+mn-ea"/>
                <a:cs typeface="+mn-cs"/>
              </a:rPr>
              <a:t>0LAB0 0LBB0 0LCB0 </a:t>
            </a:r>
            <a:r>
              <a:rPr lang="nl-NL" sz="1600" dirty="0" smtClean="0">
                <a:ea typeface="+mn-ea"/>
                <a:cs typeface="+mn-cs"/>
              </a:rPr>
              <a:t>0LDB0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3"/>
              </a:rPr>
              <a:t>c.w.a.m.v.overveld@tue.nl</a:t>
            </a: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4"/>
              </a:rPr>
              <a:t>v.a.j.borghuis@tue.nl</a:t>
            </a:r>
            <a:r>
              <a:rPr lang="nl-NL" sz="1600" dirty="0" smtClean="0">
                <a:ea typeface="+mn-ea"/>
                <a:cs typeface="+mn-cs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</a:rPr>
              <a:t>S.6</a:t>
            </a:r>
            <a:endParaRPr lang="en-US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02E3FFE3-626C-4838-933C-9C471423C975}" type="slidenum">
              <a:rPr lang="en-US" sz="8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eaLnBrk="0" hangingPunct="0"/>
              <a:t>2</a:t>
            </a:fld>
            <a:endParaRPr lang="en-US" sz="80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5362" name="Group 32"/>
          <p:cNvGrpSpPr>
            <a:grpSpLocks/>
          </p:cNvGrpSpPr>
          <p:nvPr/>
        </p:nvGrpSpPr>
        <p:grpSpPr bwMode="auto">
          <a:xfrm>
            <a:off x="34925" y="1362075"/>
            <a:ext cx="2644775" cy="1965325"/>
            <a:chOff x="3663" y="1480"/>
            <a:chExt cx="1666" cy="1651"/>
          </a:xfrm>
        </p:grpSpPr>
        <p:sp>
          <p:nvSpPr>
            <p:cNvPr id="15367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68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define</a:t>
              </a:r>
            </a:p>
          </p:txBody>
        </p:sp>
        <p:sp>
          <p:nvSpPr>
            <p:cNvPr id="15369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70" name="Text Box 17"/>
            <p:cNvSpPr txBox="1">
              <a:spLocks noChangeArrowheads="1"/>
            </p:cNvSpPr>
            <p:nvPr/>
          </p:nvSpPr>
          <p:spPr bwMode="auto">
            <a:xfrm>
              <a:off x="3666" y="1873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conceptualize</a:t>
              </a:r>
            </a:p>
          </p:txBody>
        </p:sp>
        <p:sp>
          <p:nvSpPr>
            <p:cNvPr id="15371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72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conclude</a:t>
              </a:r>
            </a:p>
          </p:txBody>
        </p:sp>
        <p:sp>
          <p:nvSpPr>
            <p:cNvPr id="15373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execute</a:t>
              </a:r>
            </a:p>
          </p:txBody>
        </p:sp>
        <p:sp>
          <p:nvSpPr>
            <p:cNvPr id="15374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75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76" name="Text Box 29"/>
            <p:cNvSpPr txBox="1">
              <a:spLocks noChangeArrowheads="1"/>
            </p:cNvSpPr>
            <p:nvPr/>
          </p:nvSpPr>
          <p:spPr bwMode="auto">
            <a:xfrm>
              <a:off x="3666" y="2237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52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formulate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purpose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identify</a:t>
              </a: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3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choose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values</a:t>
              </a: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194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formalize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operate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496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present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59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interpret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9444" name="Oval 52"/>
          <p:cNvSpPr>
            <a:spLocks noChangeArrowheads="1"/>
          </p:cNvSpPr>
          <p:nvPr/>
        </p:nvSpPr>
        <p:spPr bwMode="auto">
          <a:xfrm>
            <a:off x="1187450" y="1330325"/>
            <a:ext cx="720725" cy="485775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marL="180975" indent="-180975" algn="ctr"/>
            <a:endParaRPr lang="nl-N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9447" name="Text Box 55"/>
          <p:cNvSpPr txBox="1">
            <a:spLocks noChangeArrowheads="1"/>
          </p:cNvSpPr>
          <p:nvPr/>
        </p:nvSpPr>
        <p:spPr bwMode="auto">
          <a:xfrm>
            <a:off x="2644775" y="-20538"/>
            <a:ext cx="2790825" cy="584775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Possible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purposes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abstract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unify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analyse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explore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decide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optimize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verify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communicate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explain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train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predict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(1)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predict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(2)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compress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control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specify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28" name="Picture 4" descr="File:L-Kandelaber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086600" y="0"/>
            <a:ext cx="2057400" cy="5143500"/>
          </a:xfrm>
          <a:prstGeom prst="rect">
            <a:avLst/>
          </a:prstGeom>
          <a:noFill/>
          <a:extLst/>
        </p:spPr>
      </p:pic>
      <p:sp>
        <p:nvSpPr>
          <p:cNvPr id="15366" name="Rechthoek 1"/>
          <p:cNvSpPr>
            <a:spLocks noChangeArrowheads="1"/>
          </p:cNvSpPr>
          <p:nvPr/>
        </p:nvSpPr>
        <p:spPr bwMode="auto">
          <a:xfrm rot="-5400000">
            <a:off x="6804025" y="1565275"/>
            <a:ext cx="457200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http://commons.wikimedia.org/wiki/File:L-Kandelaber.png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4" grpId="0" animBg="1"/>
      <p:bldP spid="594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02E3FFE3-626C-4838-933C-9C471423C975}" type="slidenum">
              <a:rPr lang="en-US" sz="8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eaLnBrk="0" hangingPunct="0"/>
              <a:t>3</a:t>
            </a:fld>
            <a:endParaRPr lang="en-US" sz="80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5362" name="Group 32"/>
          <p:cNvGrpSpPr>
            <a:grpSpLocks/>
          </p:cNvGrpSpPr>
          <p:nvPr/>
        </p:nvGrpSpPr>
        <p:grpSpPr bwMode="auto">
          <a:xfrm>
            <a:off x="34925" y="1362075"/>
            <a:ext cx="2644775" cy="1965325"/>
            <a:chOff x="3663" y="1480"/>
            <a:chExt cx="1666" cy="1651"/>
          </a:xfrm>
        </p:grpSpPr>
        <p:sp>
          <p:nvSpPr>
            <p:cNvPr id="15367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68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define</a:t>
              </a:r>
            </a:p>
          </p:txBody>
        </p:sp>
        <p:sp>
          <p:nvSpPr>
            <p:cNvPr id="15369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70" name="Text Box 17"/>
            <p:cNvSpPr txBox="1">
              <a:spLocks noChangeArrowheads="1"/>
            </p:cNvSpPr>
            <p:nvPr/>
          </p:nvSpPr>
          <p:spPr bwMode="auto">
            <a:xfrm>
              <a:off x="3666" y="1873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conceptualize</a:t>
              </a:r>
            </a:p>
          </p:txBody>
        </p:sp>
        <p:sp>
          <p:nvSpPr>
            <p:cNvPr id="15371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72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conclude</a:t>
              </a:r>
            </a:p>
          </p:txBody>
        </p:sp>
        <p:sp>
          <p:nvSpPr>
            <p:cNvPr id="15373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execute</a:t>
              </a:r>
            </a:p>
          </p:txBody>
        </p:sp>
        <p:sp>
          <p:nvSpPr>
            <p:cNvPr id="15374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75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5376" name="Text Box 29"/>
            <p:cNvSpPr txBox="1">
              <a:spLocks noChangeArrowheads="1"/>
            </p:cNvSpPr>
            <p:nvPr/>
          </p:nvSpPr>
          <p:spPr bwMode="auto">
            <a:xfrm>
              <a:off x="3666" y="2237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52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formulate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purpose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identify</a:t>
              </a: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3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choose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values</a:t>
              </a: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194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formalize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operate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496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present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59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interpret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9444" name="Oval 52"/>
          <p:cNvSpPr>
            <a:spLocks noChangeArrowheads="1"/>
          </p:cNvSpPr>
          <p:nvPr/>
        </p:nvSpPr>
        <p:spPr bwMode="auto">
          <a:xfrm>
            <a:off x="1187450" y="1330325"/>
            <a:ext cx="720725" cy="485775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marL="180975" indent="-180975" algn="ctr"/>
            <a:endParaRPr lang="nl-N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9447" name="Text Box 55"/>
          <p:cNvSpPr txBox="1">
            <a:spLocks noChangeArrowheads="1"/>
          </p:cNvSpPr>
          <p:nvPr/>
        </p:nvSpPr>
        <p:spPr bwMode="auto">
          <a:xfrm>
            <a:off x="2644775" y="-20538"/>
            <a:ext cx="2790825" cy="584775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Possible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purposes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abstract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unify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analyse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explore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decide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optimize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verify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communicate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explain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train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predict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(1)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predict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(2)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compress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control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specify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28" name="Picture 4" descr="File:L-Kandelaber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086600" y="0"/>
            <a:ext cx="2057400" cy="5143500"/>
          </a:xfrm>
          <a:prstGeom prst="rect">
            <a:avLst/>
          </a:prstGeom>
          <a:noFill/>
          <a:extLst/>
        </p:spPr>
      </p:pic>
      <p:sp>
        <p:nvSpPr>
          <p:cNvPr id="15366" name="Rechthoek 1"/>
          <p:cNvSpPr>
            <a:spLocks noChangeArrowheads="1"/>
          </p:cNvSpPr>
          <p:nvPr/>
        </p:nvSpPr>
        <p:spPr bwMode="auto">
          <a:xfrm rot="-5400000">
            <a:off x="6804025" y="1565275"/>
            <a:ext cx="457200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http://commons.wikimedia.org/wiki/File:L-Kandelaber.png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3133800" y="646679"/>
            <a:ext cx="5400600" cy="1877437"/>
          </a:xfrm>
          <a:prstGeom prst="rect">
            <a:avLst/>
          </a:prstGeom>
          <a:blipFill dpi="0" rotWithShape="1">
            <a:blip r:embed="rId4" cstate="print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these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plausible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 in the case of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street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illumination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4894420" y="437923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56615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819994BF-7633-4F8B-9E25-16C764B1E4FC}" type="slidenum">
              <a:rPr lang="en-US" sz="8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eaLnBrk="0" hangingPunct="0"/>
              <a:t>4</a:t>
            </a:fld>
            <a:endParaRPr lang="en-US" sz="80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7410" name="Group 32"/>
          <p:cNvGrpSpPr>
            <a:grpSpLocks/>
          </p:cNvGrpSpPr>
          <p:nvPr/>
        </p:nvGrpSpPr>
        <p:grpSpPr bwMode="auto">
          <a:xfrm>
            <a:off x="34925" y="1362075"/>
            <a:ext cx="2644775" cy="1965325"/>
            <a:chOff x="3663" y="1480"/>
            <a:chExt cx="1666" cy="1651"/>
          </a:xfrm>
        </p:grpSpPr>
        <p:sp>
          <p:nvSpPr>
            <p:cNvPr id="17415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7416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define</a:t>
              </a:r>
            </a:p>
          </p:txBody>
        </p:sp>
        <p:sp>
          <p:nvSpPr>
            <p:cNvPr id="17417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7418" name="Text Box 17"/>
            <p:cNvSpPr txBox="1">
              <a:spLocks noChangeArrowheads="1"/>
            </p:cNvSpPr>
            <p:nvPr/>
          </p:nvSpPr>
          <p:spPr bwMode="auto">
            <a:xfrm>
              <a:off x="3666" y="1873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conceptualize</a:t>
              </a:r>
            </a:p>
          </p:txBody>
        </p:sp>
        <p:sp>
          <p:nvSpPr>
            <p:cNvPr id="17419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7420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conclude</a:t>
              </a:r>
            </a:p>
          </p:txBody>
        </p:sp>
        <p:sp>
          <p:nvSpPr>
            <p:cNvPr id="17421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execute</a:t>
              </a:r>
            </a:p>
          </p:txBody>
        </p:sp>
        <p:sp>
          <p:nvSpPr>
            <p:cNvPr id="17422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7423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7424" name="Text Box 29"/>
            <p:cNvSpPr txBox="1">
              <a:spLocks noChangeArrowheads="1"/>
            </p:cNvSpPr>
            <p:nvPr/>
          </p:nvSpPr>
          <p:spPr bwMode="auto">
            <a:xfrm>
              <a:off x="3666" y="2237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52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formulate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purpose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identify</a:t>
              </a: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3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choose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values</a:t>
              </a: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194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formalize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operate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496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present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59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interpret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411" name="Oval 52"/>
          <p:cNvSpPr>
            <a:spLocks noChangeArrowheads="1"/>
          </p:cNvSpPr>
          <p:nvPr/>
        </p:nvSpPr>
        <p:spPr bwMode="auto">
          <a:xfrm>
            <a:off x="1187450" y="1330325"/>
            <a:ext cx="720725" cy="485775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marL="180975" indent="-180975" algn="ctr"/>
            <a:endParaRPr lang="nl-N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9447" name="Text Box 55"/>
          <p:cNvSpPr txBox="1">
            <a:spLocks noChangeArrowheads="1"/>
          </p:cNvSpPr>
          <p:nvPr/>
        </p:nvSpPr>
        <p:spPr bwMode="auto">
          <a:xfrm>
            <a:off x="2644775" y="-20538"/>
            <a:ext cx="4033838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abstract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ignoring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dimensions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the lamp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compared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height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difference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does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make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light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unify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‘does the light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behave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similar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way as, e.g., 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temperature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distribution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analyse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do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locations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light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on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height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distance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between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lamps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explore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place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lamps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both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sides, zigzag,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centre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...)?’</a:t>
            </a:r>
          </a:p>
        </p:txBody>
      </p:sp>
      <p:pic>
        <p:nvPicPr>
          <p:cNvPr id="1028" name="Picture 4" descr="File:L-Kandelaber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086600" y="0"/>
            <a:ext cx="2057400" cy="5143500"/>
          </a:xfrm>
          <a:prstGeom prst="rect">
            <a:avLst/>
          </a:prstGeom>
          <a:noFill/>
          <a:extLst/>
        </p:spPr>
      </p:pic>
      <p:sp>
        <p:nvSpPr>
          <p:cNvPr id="17414" name="Rechthoek 1"/>
          <p:cNvSpPr>
            <a:spLocks noChangeArrowheads="1"/>
          </p:cNvSpPr>
          <p:nvPr/>
        </p:nvSpPr>
        <p:spPr bwMode="auto">
          <a:xfrm rot="-5400000">
            <a:off x="6804025" y="1565275"/>
            <a:ext cx="457200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http://commons.wikimedia.org/wiki/File:L-Kandelaber.png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7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76469370-37F7-4491-AED1-1924E26D420F}" type="slidenum">
              <a:rPr lang="en-US" sz="8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eaLnBrk="0" hangingPunct="0"/>
              <a:t>5</a:t>
            </a:fld>
            <a:endParaRPr lang="en-US" sz="80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9458" name="Group 32"/>
          <p:cNvGrpSpPr>
            <a:grpSpLocks/>
          </p:cNvGrpSpPr>
          <p:nvPr/>
        </p:nvGrpSpPr>
        <p:grpSpPr bwMode="auto">
          <a:xfrm>
            <a:off x="34925" y="1362075"/>
            <a:ext cx="2644775" cy="1965325"/>
            <a:chOff x="3663" y="1480"/>
            <a:chExt cx="1666" cy="1651"/>
          </a:xfrm>
        </p:grpSpPr>
        <p:sp>
          <p:nvSpPr>
            <p:cNvPr id="19463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464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define</a:t>
              </a:r>
            </a:p>
          </p:txBody>
        </p:sp>
        <p:sp>
          <p:nvSpPr>
            <p:cNvPr id="19465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466" name="Text Box 17"/>
            <p:cNvSpPr txBox="1">
              <a:spLocks noChangeArrowheads="1"/>
            </p:cNvSpPr>
            <p:nvPr/>
          </p:nvSpPr>
          <p:spPr bwMode="auto">
            <a:xfrm>
              <a:off x="3666" y="1873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conceptualize</a:t>
              </a:r>
            </a:p>
          </p:txBody>
        </p:sp>
        <p:sp>
          <p:nvSpPr>
            <p:cNvPr id="19467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468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conclude</a:t>
              </a:r>
            </a:p>
          </p:txBody>
        </p:sp>
        <p:sp>
          <p:nvSpPr>
            <p:cNvPr id="19469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execute</a:t>
              </a:r>
            </a:p>
          </p:txBody>
        </p:sp>
        <p:sp>
          <p:nvSpPr>
            <p:cNvPr id="19470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471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9472" name="Text Box 29"/>
            <p:cNvSpPr txBox="1">
              <a:spLocks noChangeArrowheads="1"/>
            </p:cNvSpPr>
            <p:nvPr/>
          </p:nvSpPr>
          <p:spPr bwMode="auto">
            <a:xfrm>
              <a:off x="3666" y="2237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52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formulate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purpose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identify</a:t>
              </a: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3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choose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values</a:t>
              </a: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194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formalize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operate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496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present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59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interpret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9459" name="Oval 52"/>
          <p:cNvSpPr>
            <a:spLocks noChangeArrowheads="1"/>
          </p:cNvSpPr>
          <p:nvPr/>
        </p:nvSpPr>
        <p:spPr bwMode="auto">
          <a:xfrm>
            <a:off x="1187450" y="1330325"/>
            <a:ext cx="720725" cy="485775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marL="180975" indent="-180975" algn="ctr"/>
            <a:endParaRPr lang="nl-N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9447" name="Text Box 55"/>
          <p:cNvSpPr txBox="1">
            <a:spLocks noChangeArrowheads="1"/>
          </p:cNvSpPr>
          <p:nvPr/>
        </p:nvSpPr>
        <p:spPr bwMode="auto">
          <a:xfrm>
            <a:off x="2644775" y="-5680"/>
            <a:ext cx="4441825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decide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Shall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LED or gas discharge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optimize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the best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height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distance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ratio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verify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‘is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adaptive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communicate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inform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interested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public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about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new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adaptive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system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explain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do most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lamps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fail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during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weekends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instruct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personel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keep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lamps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best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shape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</p:txBody>
      </p:sp>
      <p:pic>
        <p:nvPicPr>
          <p:cNvPr id="1028" name="Picture 4" descr="File:L-Kandelaber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086600" y="0"/>
            <a:ext cx="2057400" cy="5143500"/>
          </a:xfrm>
          <a:prstGeom prst="rect">
            <a:avLst/>
          </a:prstGeom>
          <a:noFill/>
          <a:extLst/>
        </p:spPr>
      </p:pic>
      <p:sp>
        <p:nvSpPr>
          <p:cNvPr id="19462" name="Rechthoek 1"/>
          <p:cNvSpPr>
            <a:spLocks noChangeArrowheads="1"/>
          </p:cNvSpPr>
          <p:nvPr/>
        </p:nvSpPr>
        <p:spPr bwMode="auto">
          <a:xfrm rot="-5400000">
            <a:off x="6804025" y="1565275"/>
            <a:ext cx="457200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http://commons.wikimedia.org/wiki/File:L-Kandelaber.png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7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 txBox="1">
            <a:spLocks noGrp="1"/>
          </p:cNvSpPr>
          <p:nvPr/>
        </p:nvSpPr>
        <p:spPr bwMode="auto">
          <a:xfrm>
            <a:off x="8534400" y="9144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eaLnBrk="0" hangingPunct="0"/>
            <a:fld id="{318024D0-1D2A-4B00-A294-AFD544EAA326}" type="slidenum">
              <a:rPr lang="en-US" sz="8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pPr eaLnBrk="0" hangingPunct="0"/>
              <a:t>6</a:t>
            </a:fld>
            <a:endParaRPr lang="en-US" sz="80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1506" name="Group 32"/>
          <p:cNvGrpSpPr>
            <a:grpSpLocks/>
          </p:cNvGrpSpPr>
          <p:nvPr/>
        </p:nvGrpSpPr>
        <p:grpSpPr bwMode="auto">
          <a:xfrm>
            <a:off x="34925" y="1362075"/>
            <a:ext cx="2644775" cy="1965325"/>
            <a:chOff x="3663" y="1480"/>
            <a:chExt cx="1666" cy="1651"/>
          </a:xfrm>
        </p:grpSpPr>
        <p:sp>
          <p:nvSpPr>
            <p:cNvPr id="21511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1512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define</a:t>
              </a:r>
            </a:p>
          </p:txBody>
        </p:sp>
        <p:sp>
          <p:nvSpPr>
            <p:cNvPr id="21513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1514" name="Text Box 17"/>
            <p:cNvSpPr txBox="1">
              <a:spLocks noChangeArrowheads="1"/>
            </p:cNvSpPr>
            <p:nvPr/>
          </p:nvSpPr>
          <p:spPr bwMode="auto">
            <a:xfrm>
              <a:off x="3666" y="1873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conceptualize</a:t>
              </a:r>
            </a:p>
          </p:txBody>
        </p:sp>
        <p:sp>
          <p:nvSpPr>
            <p:cNvPr id="21515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1516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conclude</a:t>
              </a:r>
            </a:p>
          </p:txBody>
        </p:sp>
        <p:sp>
          <p:nvSpPr>
            <p:cNvPr id="21517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execute</a:t>
              </a:r>
            </a:p>
          </p:txBody>
        </p:sp>
        <p:sp>
          <p:nvSpPr>
            <p:cNvPr id="21518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1519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21520" name="Text Box 29"/>
            <p:cNvSpPr txBox="1">
              <a:spLocks noChangeArrowheads="1"/>
            </p:cNvSpPr>
            <p:nvPr/>
          </p:nvSpPr>
          <p:spPr bwMode="auto">
            <a:xfrm>
              <a:off x="3666" y="2237"/>
              <a:ext cx="62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formalize</a:t>
              </a:r>
            </a:p>
          </p:txBody>
        </p:sp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4459" y="152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formulate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purpose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4195" y="184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identify</a:t>
              </a: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entities</a:t>
              </a:r>
            </a:p>
          </p:txBody>
        </p:sp>
        <p:sp>
          <p:nvSpPr>
            <p:cNvPr id="59437" name="Text Box 45"/>
            <p:cNvSpPr txBox="1">
              <a:spLocks noChangeArrowheads="1"/>
            </p:cNvSpPr>
            <p:nvPr/>
          </p:nvSpPr>
          <p:spPr bwMode="auto">
            <a:xfrm>
              <a:off x="4855" y="1831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choose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38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values</a:t>
              </a:r>
            </a:p>
          </p:txBody>
        </p:sp>
        <p:sp>
          <p:nvSpPr>
            <p:cNvPr id="59439" name="Text Box 47"/>
            <p:cNvSpPr txBox="1">
              <a:spLocks noChangeArrowheads="1"/>
            </p:cNvSpPr>
            <p:nvPr/>
          </p:nvSpPr>
          <p:spPr bwMode="auto">
            <a:xfrm>
              <a:off x="4855" y="2194"/>
              <a:ext cx="47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formalize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59440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operate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model</a:t>
              </a:r>
            </a:p>
          </p:txBody>
        </p:sp>
        <p:sp>
          <p:nvSpPr>
            <p:cNvPr id="59441" name="Text Box 49"/>
            <p:cNvSpPr txBox="1">
              <a:spLocks noChangeArrowheads="1"/>
            </p:cNvSpPr>
            <p:nvPr/>
          </p:nvSpPr>
          <p:spPr bwMode="auto">
            <a:xfrm>
              <a:off x="4855" y="2496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obtain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442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present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</a:p>
          </p:txBody>
        </p:sp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855" y="2859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interpret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result</a:t>
              </a:r>
              <a:endParaRPr lang="nl-NL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1507" name="Oval 52"/>
          <p:cNvSpPr>
            <a:spLocks noChangeArrowheads="1"/>
          </p:cNvSpPr>
          <p:nvPr/>
        </p:nvSpPr>
        <p:spPr bwMode="auto">
          <a:xfrm>
            <a:off x="1187450" y="1330325"/>
            <a:ext cx="720725" cy="485775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marL="180975" indent="-180975" algn="ctr"/>
            <a:endParaRPr lang="nl-N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9447" name="Text Box 55"/>
          <p:cNvSpPr txBox="1">
            <a:spLocks noChangeArrowheads="1"/>
          </p:cNvSpPr>
          <p:nvPr/>
        </p:nvSpPr>
        <p:spPr bwMode="auto">
          <a:xfrm>
            <a:off x="2644775" y="-20538"/>
            <a:ext cx="4441825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predict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(1):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are the energy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costs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given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scheme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over the next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predict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(2):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are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savings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case we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would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adaptive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illumination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compress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are the trends in energy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consumption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over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previous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20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years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control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how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control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algorithm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switch on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off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lamps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dependency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the traffic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spcBef>
                <a:spcPts val="0"/>
              </a:spcBef>
            </a:pPr>
            <a:r>
              <a:rPr lang="nl-NL" sz="20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specify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‘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we make 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electric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circuit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wiring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street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lamps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?’</a:t>
            </a:r>
          </a:p>
        </p:txBody>
      </p:sp>
      <p:pic>
        <p:nvPicPr>
          <p:cNvPr id="1028" name="Picture 4" descr="File:L-Kandelaber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086600" y="0"/>
            <a:ext cx="2057400" cy="5143500"/>
          </a:xfrm>
          <a:prstGeom prst="rect">
            <a:avLst/>
          </a:prstGeom>
          <a:noFill/>
          <a:extLst/>
        </p:spPr>
      </p:pic>
      <p:sp>
        <p:nvSpPr>
          <p:cNvPr id="21510" name="Rechthoek 1"/>
          <p:cNvSpPr>
            <a:spLocks noChangeArrowheads="1"/>
          </p:cNvSpPr>
          <p:nvPr/>
        </p:nvSpPr>
        <p:spPr bwMode="auto">
          <a:xfrm rot="-5400000">
            <a:off x="6804025" y="1565275"/>
            <a:ext cx="457200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http://commons.wikimedia.org/wiki/File:L-Kandelaber.png</a:t>
            </a:r>
          </a:p>
        </p:txBody>
      </p:sp>
      <p:sp>
        <p:nvSpPr>
          <p:cNvPr id="21530" name="Rectangle 1050"/>
          <p:cNvSpPr>
            <a:spLocks noChangeArrowheads="1"/>
          </p:cNvSpPr>
          <p:nvPr/>
        </p:nvSpPr>
        <p:spPr bwMode="auto">
          <a:xfrm>
            <a:off x="2219325" y="1541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5D0B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47" grpId="0" uiExpand="1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813</Words>
  <Application>Microsoft Office PowerPoint</Application>
  <PresentationFormat>On-screen Show (16:9)</PresentationFormat>
  <Paragraphs>210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core Course on Modeling</vt:lpstr>
      <vt:lpstr>Slide 2</vt:lpstr>
      <vt:lpstr>Slide 3</vt:lpstr>
      <vt:lpstr>Slide 4</vt:lpstr>
      <vt:lpstr>Slide 5</vt:lpstr>
      <vt:lpstr>Slide 6</vt:lpstr>
    </vt:vector>
  </TitlesOfParts>
  <Company>TU/e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43</cp:revision>
  <dcterms:created xsi:type="dcterms:W3CDTF">2013-05-16T11:19:57Z</dcterms:created>
  <dcterms:modified xsi:type="dcterms:W3CDTF">2013-08-08T12:11:12Z</dcterms:modified>
</cp:coreProperties>
</file>